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1" r:id="rId3"/>
    <p:sldId id="257" r:id="rId4"/>
    <p:sldId id="264" r:id="rId5"/>
    <p:sldId id="262" r:id="rId6"/>
    <p:sldId id="258" r:id="rId7"/>
    <p:sldId id="259" r:id="rId8"/>
    <p:sldId id="263" r:id="rId9"/>
    <p:sldId id="260"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17.05.2020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17.05.2020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17.05.2020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17.05.2020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600200"/>
            <a:ext cx="8208912" cy="1780108"/>
          </a:xfrm>
        </p:spPr>
        <p:txBody>
          <a:bodyPr>
            <a:normAutofit fontScale="90000"/>
          </a:bodyPr>
          <a:lstStyle/>
          <a:p>
            <a:r>
              <a:rPr lang="ru-RU" b="1" dirty="0">
                <a:solidFill>
                  <a:srgbClr val="FF0000"/>
                </a:solidFill>
                <a:latin typeface="Times New Roman"/>
                <a:ea typeface="Calibri"/>
              </a:rPr>
              <a:t>Контрольная карточка участника: правила заполнения. </a:t>
            </a:r>
            <a:endParaRPr lang="ru-RU" b="1" dirty="0">
              <a:solidFill>
                <a:srgbClr val="FF0000"/>
              </a:solidFill>
            </a:endParaRPr>
          </a:p>
        </p:txBody>
      </p:sp>
    </p:spTree>
    <p:extLst>
      <p:ext uri="{BB962C8B-B14F-4D97-AF65-F5344CB8AC3E}">
        <p14:creationId xmlns:p14="http://schemas.microsoft.com/office/powerpoint/2010/main" val="2809568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739363"/>
            <a:ext cx="8496943" cy="1617629"/>
          </a:xfrm>
        </p:spPr>
        <p:txBody>
          <a:bodyPr>
            <a:normAutofit/>
          </a:bodyPr>
          <a:lstStyle/>
          <a:p>
            <a:pPr marL="0" indent="457200" algn="just">
              <a:buNone/>
            </a:pPr>
            <a:r>
              <a:rPr lang="ru-RU" dirty="0" smtClean="0">
                <a:solidFill>
                  <a:schemeClr val="tx1"/>
                </a:solidFill>
                <a:latin typeface="Times New Roman" pitchFamily="18" charset="0"/>
                <a:cs typeface="Times New Roman" pitchFamily="18" charset="0"/>
              </a:rPr>
              <a:t>При достижении контрольного пункта участники соревнований производят на нём отметку в карточке участника или электронную отметку, свидетельствующую об их прохождении через этот пункт.</a:t>
            </a:r>
            <a:endParaRPr lang="ru-RU"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sz="4800" b="1" dirty="0">
                <a:solidFill>
                  <a:srgbClr val="FF0000"/>
                </a:solidFill>
                <a:latin typeface="Times New Roman" pitchFamily="18" charset="0"/>
                <a:cs typeface="Times New Roman" pitchFamily="18" charset="0"/>
              </a:rPr>
              <a:t>Системы отметки</a:t>
            </a:r>
            <a:endParaRPr lang="ru-RU" dirty="0"/>
          </a:p>
        </p:txBody>
      </p:sp>
      <p:pic>
        <p:nvPicPr>
          <p:cNvPr id="2052" name="Picture 4" descr="https://avatars.mds.yandex.net/get-zen_doc/241236/pub_5d69405092414d00aeba9e01_5d6a536186c4a900ac43b298/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3282925"/>
            <a:ext cx="3306688" cy="33066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komiturcenter.ru/content/image-news/655/DSC_0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593819"/>
            <a:ext cx="4210042" cy="27875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082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4800" b="1" dirty="0">
                <a:solidFill>
                  <a:srgbClr val="FF0000"/>
                </a:solidFill>
                <a:latin typeface="Times New Roman" pitchFamily="18" charset="0"/>
                <a:ea typeface="+mn-ea"/>
                <a:cs typeface="Times New Roman" pitchFamily="18" charset="0"/>
              </a:rPr>
              <a:t>Контрольная карточка</a:t>
            </a:r>
            <a:endParaRPr lang="ru-RU" sz="4800" b="1" dirty="0">
              <a:solidFill>
                <a:srgbClr val="FF0000"/>
              </a:solidFill>
              <a:latin typeface="Times New Roman" pitchFamily="18" charset="0"/>
              <a:cs typeface="Times New Roman" pitchFamily="18" charset="0"/>
            </a:endParaRPr>
          </a:p>
        </p:txBody>
      </p:sp>
      <p:sp>
        <p:nvSpPr>
          <p:cNvPr id="6" name="TextBox 5"/>
          <p:cNvSpPr txBox="1"/>
          <p:nvPr/>
        </p:nvSpPr>
        <p:spPr>
          <a:xfrm>
            <a:off x="467543" y="2064524"/>
            <a:ext cx="8232315" cy="1902059"/>
          </a:xfrm>
          <a:prstGeom prst="rect">
            <a:avLst/>
          </a:prstGeom>
          <a:noFill/>
        </p:spPr>
        <p:txBody>
          <a:bodyPr wrap="square" rtlCol="0">
            <a:spAutoFit/>
          </a:bodyPr>
          <a:lstStyle/>
          <a:p>
            <a:pPr lvl="0" indent="457200" algn="just">
              <a:spcBef>
                <a:spcPct val="20000"/>
              </a:spcBef>
              <a:buClr>
                <a:srgbClr val="31B6FD"/>
              </a:buClr>
              <a:buSzPct val="100000"/>
            </a:pPr>
            <a:r>
              <a:rPr lang="ru-RU" sz="2800" dirty="0">
                <a:solidFill>
                  <a:srgbClr val="000000"/>
                </a:solidFill>
                <a:latin typeface="Times New Roman" pitchFamily="18" charset="0"/>
                <a:cs typeface="Times New Roman" pitchFamily="18" charset="0"/>
              </a:rPr>
              <a:t>Контрольная карточка — документ, с помощью которого контролируется посещение КП </a:t>
            </a:r>
            <a:r>
              <a:rPr lang="ru-RU" sz="2800" dirty="0" smtClean="0">
                <a:solidFill>
                  <a:srgbClr val="000000"/>
                </a:solidFill>
                <a:latin typeface="Times New Roman" pitchFamily="18" charset="0"/>
                <a:cs typeface="Times New Roman" pitchFamily="18" charset="0"/>
              </a:rPr>
              <a:t>участником.</a:t>
            </a:r>
          </a:p>
          <a:p>
            <a:pPr lvl="0" algn="just">
              <a:spcBef>
                <a:spcPct val="20000"/>
              </a:spcBef>
              <a:buClr>
                <a:srgbClr val="31B6FD"/>
              </a:buClr>
              <a:buSzPct val="100000"/>
            </a:pPr>
            <a:endParaRPr lang="ru-RU" sz="2800" dirty="0" smtClean="0">
              <a:solidFill>
                <a:srgbClr val="000000"/>
              </a:solidFill>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46239" y="3618616"/>
            <a:ext cx="8053620" cy="241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450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4800" b="1" dirty="0" smtClean="0">
                <a:solidFill>
                  <a:srgbClr val="FF0000"/>
                </a:solidFill>
                <a:latin typeface="Times New Roman" pitchFamily="18" charset="0"/>
                <a:cs typeface="Times New Roman" pitchFamily="18" charset="0"/>
              </a:rPr>
              <a:t>Отметка с помощью компостера</a:t>
            </a:r>
            <a:endParaRPr lang="ru-RU" dirty="0"/>
          </a:p>
        </p:txBody>
      </p:sp>
      <p:pic>
        <p:nvPicPr>
          <p:cNvPr id="1028" name="Picture 4" descr="https://im0-tub-ru.yandex.net/i?id=d9da3159f8fdb72fc4537c1075196e1d&amp;n=13"/>
          <p:cNvPicPr>
            <a:picLocks noChangeAspect="1" noChangeArrowheads="1"/>
          </p:cNvPicPr>
          <p:nvPr/>
        </p:nvPicPr>
        <p:blipFill rotWithShape="1">
          <a:blip r:embed="rId2">
            <a:extLst>
              <a:ext uri="{28A0092B-C50C-407E-A947-70E740481C1C}">
                <a14:useLocalDpi xmlns:a14="http://schemas.microsoft.com/office/drawing/2010/main" val="0"/>
              </a:ext>
            </a:extLst>
          </a:blip>
          <a:srcRect l="19763" r="10250"/>
          <a:stretch/>
        </p:blipFill>
        <p:spPr bwMode="auto">
          <a:xfrm>
            <a:off x="251520" y="2924944"/>
            <a:ext cx="3384376" cy="36240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f2.ppt-online.org/files2/slide/e/EhXiLcfnW4SdCJmGvp2bjxNutgOAHqoIKVla8k5T1/slide-6.jpg"/>
          <p:cNvPicPr>
            <a:picLocks noChangeAspect="1" noChangeArrowheads="1"/>
          </p:cNvPicPr>
          <p:nvPr/>
        </p:nvPicPr>
        <p:blipFill rotWithShape="1">
          <a:blip r:embed="rId3">
            <a:extLst>
              <a:ext uri="{28A0092B-C50C-407E-A947-70E740481C1C}">
                <a14:useLocalDpi xmlns:a14="http://schemas.microsoft.com/office/drawing/2010/main" val="0"/>
              </a:ext>
            </a:extLst>
          </a:blip>
          <a:srcRect l="41909" t="50000" b="2603"/>
          <a:stretch/>
        </p:blipFill>
        <p:spPr bwMode="auto">
          <a:xfrm>
            <a:off x="3131840" y="2051760"/>
            <a:ext cx="5778836" cy="353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171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4800" b="1" dirty="0" smtClean="0">
                <a:solidFill>
                  <a:srgbClr val="FF0000"/>
                </a:solidFill>
                <a:latin typeface="Times New Roman" pitchFamily="18" charset="0"/>
                <a:cs typeface="Times New Roman" pitchFamily="18" charset="0"/>
              </a:rPr>
              <a:t>Специальное устройство (ЧИП)</a:t>
            </a:r>
            <a:endParaRPr lang="ru-RU" dirty="0"/>
          </a:p>
        </p:txBody>
      </p:sp>
      <p:sp>
        <p:nvSpPr>
          <p:cNvPr id="2" name="Прямоугольник 1"/>
          <p:cNvSpPr/>
          <p:nvPr/>
        </p:nvSpPr>
        <p:spPr>
          <a:xfrm>
            <a:off x="467544" y="1874729"/>
            <a:ext cx="8280920" cy="1815882"/>
          </a:xfrm>
          <a:prstGeom prst="rect">
            <a:avLst/>
          </a:prstGeom>
        </p:spPr>
        <p:txBody>
          <a:bodyPr wrap="square">
            <a:spAutoFit/>
          </a:bodyPr>
          <a:lstStyle/>
          <a:p>
            <a:pPr lvl="0" indent="457200" algn="just">
              <a:spcBef>
                <a:spcPct val="20000"/>
              </a:spcBef>
              <a:buClr>
                <a:srgbClr val="31B6FD"/>
              </a:buClr>
              <a:buSzPct val="100000"/>
            </a:pPr>
            <a:r>
              <a:rPr lang="ru-RU" sz="2800" dirty="0">
                <a:solidFill>
                  <a:srgbClr val="000000"/>
                </a:solidFill>
                <a:latin typeface="Times New Roman" pitchFamily="18" charset="0"/>
                <a:cs typeface="Times New Roman" pitchFamily="18" charset="0"/>
              </a:rPr>
              <a:t>Функцию контрольной карточки может выполнять также специальное устройство, входящее в систему электронного контроля посещения КП – (ЧИП).</a:t>
            </a:r>
          </a:p>
        </p:txBody>
      </p:sp>
      <p:pic>
        <p:nvPicPr>
          <p:cNvPr id="3074" name="Picture 2" descr="https://static.plenummedia.com/34170/images/20180424165006-61se60k-exl._sl1100_-or.jpg?dh=MTIyMHg1MDA%3D&amp;m=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94" y="4437112"/>
            <a:ext cx="5165667" cy="2159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orienta.ucoz.ru/orienteering/otmetkas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484612"/>
            <a:ext cx="367665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699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916832"/>
            <a:ext cx="8352928" cy="4497363"/>
          </a:xfrm>
        </p:spPr>
        <p:txBody>
          <a:bodyPr>
            <a:normAutofit fontScale="32500" lnSpcReduction="20000"/>
          </a:bodyPr>
          <a:lstStyle/>
          <a:p>
            <a:pPr marL="0" indent="457200" algn="just">
              <a:buNone/>
            </a:pPr>
            <a:r>
              <a:rPr lang="ru-RU" sz="8000" dirty="0" smtClean="0">
                <a:solidFill>
                  <a:srgbClr val="000000"/>
                </a:solidFill>
                <a:latin typeface="Times New Roman" pitchFamily="18" charset="0"/>
                <a:cs typeface="Times New Roman" pitchFamily="18" charset="0"/>
              </a:rPr>
              <a:t>Должны </a:t>
            </a:r>
            <a:r>
              <a:rPr lang="ru-RU" sz="8000" dirty="0">
                <a:solidFill>
                  <a:srgbClr val="000000"/>
                </a:solidFill>
                <a:latin typeface="Times New Roman" pitchFamily="18" charset="0"/>
                <a:cs typeface="Times New Roman" pitchFamily="18" charset="0"/>
              </a:rPr>
              <a:t>применяться только карточка или электронное устройство, соответствующие утвержденному ФСО России стандарту. Участники должны иметь возможность попрактиковаться с отметкой на модельных соревнованиях с контрольной карточкой или электронным устройством, используемыми на соревнованиях.</a:t>
            </a:r>
          </a:p>
          <a:p>
            <a:pPr marL="0" indent="457200" algn="just">
              <a:buNone/>
            </a:pPr>
            <a:r>
              <a:rPr lang="ru-RU" sz="8000" dirty="0" smtClean="0">
                <a:solidFill>
                  <a:srgbClr val="000000"/>
                </a:solidFill>
                <a:latin typeface="Times New Roman" pitchFamily="18" charset="0"/>
                <a:cs typeface="Times New Roman" pitchFamily="18" charset="0"/>
              </a:rPr>
              <a:t>При </a:t>
            </a:r>
            <a:r>
              <a:rPr lang="ru-RU" sz="8000" dirty="0">
                <a:solidFill>
                  <a:srgbClr val="000000"/>
                </a:solidFill>
                <a:latin typeface="Times New Roman" pitchFamily="18" charset="0"/>
                <a:cs typeface="Times New Roman" pitchFamily="18" charset="0"/>
              </a:rPr>
              <a:t>использовании электронной системы отметки спортсмен обязан выполнить подготовительные процедуры, требуемые для данной системы (очистка, активация), должен иметь возможность попрактиковаться с отметкой.</a:t>
            </a:r>
          </a:p>
          <a:p>
            <a:pPr algn="just"/>
            <a:r>
              <a:rPr lang="ru-RU" dirty="0">
                <a:solidFill>
                  <a:srgbClr val="000000"/>
                </a:solidFill>
                <a:latin typeface="Verdana"/>
              </a:rPr>
              <a:t/>
            </a:r>
            <a:br>
              <a:rPr lang="ru-RU" dirty="0">
                <a:solidFill>
                  <a:srgbClr val="000000"/>
                </a:solidFill>
                <a:latin typeface="Verdana"/>
              </a:rPr>
            </a:br>
            <a:endParaRPr lang="ru-RU" dirty="0"/>
          </a:p>
        </p:txBody>
      </p:sp>
      <p:sp>
        <p:nvSpPr>
          <p:cNvPr id="3" name="Заголовок 2"/>
          <p:cNvSpPr>
            <a:spLocks noGrp="1"/>
          </p:cNvSpPr>
          <p:nvPr>
            <p:ph type="title"/>
          </p:nvPr>
        </p:nvSpPr>
        <p:spPr/>
        <p:txBody>
          <a:bodyPr>
            <a:noAutofit/>
          </a:bodyPr>
          <a:lstStyle/>
          <a:p>
            <a:pPr marL="274320" lvl="0" indent="-274320">
              <a:spcBef>
                <a:spcPct val="20000"/>
              </a:spcBef>
            </a:pPr>
            <a:r>
              <a:rPr lang="ru-RU" sz="4800" b="1" dirty="0" smtClean="0">
                <a:solidFill>
                  <a:srgbClr val="FF0000"/>
                </a:solidFill>
                <a:latin typeface="Times New Roman" pitchFamily="18" charset="0"/>
                <a:cs typeface="Times New Roman" pitchFamily="18" charset="0"/>
              </a:rPr>
              <a:t>Система отметки</a:t>
            </a:r>
            <a:endParaRPr lang="ru-RU" sz="4800" dirty="0">
              <a:latin typeface="Times New Roman" pitchFamily="18" charset="0"/>
              <a:cs typeface="Times New Roman" pitchFamily="18" charset="0"/>
            </a:endParaRPr>
          </a:p>
        </p:txBody>
      </p:sp>
    </p:spTree>
    <p:extLst>
      <p:ext uri="{BB962C8B-B14F-4D97-AF65-F5344CB8AC3E}">
        <p14:creationId xmlns:p14="http://schemas.microsoft.com/office/powerpoint/2010/main" val="1299457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844824"/>
            <a:ext cx="8712968" cy="4536504"/>
          </a:xfrm>
        </p:spPr>
        <p:txBody>
          <a:bodyPr>
            <a:normAutofit fontScale="92500" lnSpcReduction="10000"/>
          </a:bodyPr>
          <a:lstStyle/>
          <a:p>
            <a:pPr marL="0" lvl="0" indent="457200" algn="just">
              <a:buClr>
                <a:srgbClr val="31B6FD"/>
              </a:buClr>
              <a:buNone/>
            </a:pPr>
            <a:r>
              <a:rPr lang="ru-RU" sz="2800" dirty="0" smtClean="0">
                <a:solidFill>
                  <a:srgbClr val="000000"/>
                </a:solidFill>
                <a:latin typeface="Times New Roman" pitchFamily="18" charset="0"/>
                <a:cs typeface="Times New Roman" pitchFamily="18" charset="0"/>
              </a:rPr>
              <a:t>Контрольные </a:t>
            </a:r>
            <a:r>
              <a:rPr lang="ru-RU" sz="2800" dirty="0">
                <a:solidFill>
                  <a:srgbClr val="000000"/>
                </a:solidFill>
                <a:latin typeface="Times New Roman" pitchFamily="18" charset="0"/>
                <a:cs typeface="Times New Roman" pitchFamily="18" charset="0"/>
              </a:rPr>
              <a:t>карточки (электронные или другие) должны быть розданы, по крайней мере, за один час до старта.</a:t>
            </a:r>
          </a:p>
          <a:p>
            <a:pPr marL="0" lvl="0" indent="457200" algn="just">
              <a:buClr>
                <a:srgbClr val="31B6FD"/>
              </a:buClr>
              <a:buNone/>
            </a:pPr>
            <a:r>
              <a:rPr lang="ru-RU" sz="2800" dirty="0" smtClean="0">
                <a:solidFill>
                  <a:srgbClr val="000000"/>
                </a:solidFill>
                <a:latin typeface="Times New Roman" pitchFamily="18" charset="0"/>
                <a:cs typeface="Times New Roman" pitchFamily="18" charset="0"/>
              </a:rPr>
              <a:t>Если </a:t>
            </a:r>
            <a:r>
              <a:rPr lang="ru-RU" sz="2800" dirty="0">
                <a:solidFill>
                  <a:srgbClr val="000000"/>
                </a:solidFill>
                <a:latin typeface="Times New Roman" pitchFamily="18" charset="0"/>
                <a:cs typeface="Times New Roman" pitchFamily="18" charset="0"/>
              </a:rPr>
              <a:t>Организатором выданы контрольные карточки, то участник обязан использовать только контрольную карточку Организатора. Участник должен подготовить контрольную карточку (например, подписать, герметизировать, закрепить удобным способом). Нельзя обрезать рабочее поле </a:t>
            </a:r>
            <a:r>
              <a:rPr lang="ru-RU" sz="2800" dirty="0" smtClean="0">
                <a:solidFill>
                  <a:srgbClr val="000000"/>
                </a:solidFill>
                <a:latin typeface="Times New Roman" pitchFamily="18" charset="0"/>
                <a:cs typeface="Times New Roman" pitchFamily="18" charset="0"/>
              </a:rPr>
              <a:t>карточки.</a:t>
            </a:r>
          </a:p>
          <a:p>
            <a:pPr marL="0" lvl="0" indent="457200" algn="just">
              <a:buClr>
                <a:srgbClr val="31B6FD"/>
              </a:buClr>
              <a:buNone/>
            </a:pPr>
            <a:r>
              <a:rPr lang="ru-RU" sz="2800" dirty="0" smtClean="0">
                <a:solidFill>
                  <a:srgbClr val="000000"/>
                </a:solidFill>
                <a:latin typeface="Times New Roman" pitchFamily="18" charset="0"/>
                <a:cs typeface="Times New Roman" pitchFamily="18" charset="0"/>
              </a:rPr>
              <a:t>В </a:t>
            </a:r>
            <a:r>
              <a:rPr lang="ru-RU" sz="2800" dirty="0">
                <a:solidFill>
                  <a:srgbClr val="000000"/>
                </a:solidFill>
                <a:latin typeface="Times New Roman" pitchFamily="18" charset="0"/>
                <a:cs typeface="Times New Roman" pitchFamily="18" charset="0"/>
              </a:rPr>
              <a:t>эстафетах и на массовых соревнованиях контрольная карточка может быть совмещена (закреплена и выдаваться вместе) с картой.</a:t>
            </a:r>
          </a:p>
          <a:p>
            <a:endParaRPr lang="ru-RU" dirty="0"/>
          </a:p>
        </p:txBody>
      </p:sp>
      <p:sp>
        <p:nvSpPr>
          <p:cNvPr id="3" name="Заголовок 2"/>
          <p:cNvSpPr>
            <a:spLocks noGrp="1"/>
          </p:cNvSpPr>
          <p:nvPr>
            <p:ph type="title"/>
          </p:nvPr>
        </p:nvSpPr>
        <p:spPr/>
        <p:txBody>
          <a:bodyPr>
            <a:normAutofit fontScale="90000"/>
          </a:bodyPr>
          <a:lstStyle/>
          <a:p>
            <a:r>
              <a:rPr lang="ru-RU" sz="4800" b="1" dirty="0" smtClean="0">
                <a:solidFill>
                  <a:srgbClr val="FF0000"/>
                </a:solidFill>
                <a:latin typeface="Times New Roman" pitchFamily="18" charset="0"/>
                <a:cs typeface="Times New Roman" pitchFamily="18" charset="0"/>
              </a:rPr>
              <a:t>Правила выдачи карточки или </a:t>
            </a:r>
            <a:r>
              <a:rPr lang="ru-RU" sz="4800" b="1" dirty="0" err="1" smtClean="0">
                <a:solidFill>
                  <a:srgbClr val="FF0000"/>
                </a:solidFill>
                <a:latin typeface="Times New Roman" pitchFamily="18" charset="0"/>
                <a:cs typeface="Times New Roman" pitchFamily="18" charset="0"/>
              </a:rPr>
              <a:t>ЧИПа</a:t>
            </a:r>
            <a:endParaRPr lang="ru-RU" dirty="0"/>
          </a:p>
        </p:txBody>
      </p:sp>
    </p:spTree>
    <p:extLst>
      <p:ext uri="{BB962C8B-B14F-4D97-AF65-F5344CB8AC3E}">
        <p14:creationId xmlns:p14="http://schemas.microsoft.com/office/powerpoint/2010/main" val="1232097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700808"/>
            <a:ext cx="8568952" cy="4896544"/>
          </a:xfrm>
        </p:spPr>
        <p:txBody>
          <a:bodyPr>
            <a:noAutofit/>
          </a:bodyPr>
          <a:lstStyle/>
          <a:p>
            <a:pPr marL="0" lvl="0" indent="457200" algn="just">
              <a:buClr>
                <a:srgbClr val="31B6FD"/>
              </a:buClr>
              <a:buNone/>
            </a:pPr>
            <a:r>
              <a:rPr lang="ru-RU" sz="2000" dirty="0" smtClean="0">
                <a:solidFill>
                  <a:srgbClr val="000000"/>
                </a:solidFill>
                <a:latin typeface="Times New Roman" pitchFamily="18" charset="0"/>
                <a:cs typeface="Times New Roman" pitchFamily="18" charset="0"/>
              </a:rPr>
              <a:t>Участники </a:t>
            </a:r>
            <a:r>
              <a:rPr lang="ru-RU" sz="2000" dirty="0">
                <a:solidFill>
                  <a:srgbClr val="000000"/>
                </a:solidFill>
                <a:latin typeface="Times New Roman" pitchFamily="18" charset="0"/>
                <a:cs typeface="Times New Roman" pitchFamily="18" charset="0"/>
              </a:rPr>
              <a:t>ответственны за отметку своих собственных карточек на каждом КП пользуясь предоставленными средствами </a:t>
            </a:r>
            <a:r>
              <a:rPr lang="ru-RU" sz="2000" dirty="0" smtClean="0">
                <a:solidFill>
                  <a:srgbClr val="000000"/>
                </a:solidFill>
                <a:latin typeface="Times New Roman" pitchFamily="18" charset="0"/>
                <a:cs typeface="Times New Roman" pitchFamily="18" charset="0"/>
              </a:rPr>
              <a:t>отметки.</a:t>
            </a:r>
          </a:p>
          <a:p>
            <a:pPr marL="0" lvl="0" indent="457200" algn="just">
              <a:buClr>
                <a:srgbClr val="31B6FD"/>
              </a:buClr>
              <a:buNone/>
            </a:pPr>
            <a:r>
              <a:rPr lang="ru-RU" sz="2000" dirty="0" smtClean="0">
                <a:solidFill>
                  <a:srgbClr val="000000"/>
                </a:solidFill>
                <a:latin typeface="Times New Roman" pitchFamily="18" charset="0"/>
                <a:cs typeface="Times New Roman" pitchFamily="18" charset="0"/>
              </a:rPr>
              <a:t>Карточка </a:t>
            </a:r>
            <a:r>
              <a:rPr lang="ru-RU" sz="2000" dirty="0">
                <a:solidFill>
                  <a:srgbClr val="000000"/>
                </a:solidFill>
                <a:latin typeface="Times New Roman" pitchFamily="18" charset="0"/>
                <a:cs typeface="Times New Roman" pitchFamily="18" charset="0"/>
              </a:rPr>
              <a:t>участника должна ясно показать, что все КП были посещены. Карточка должна иметь возможность произвести резервную отметку. Таких клеток (или ячеек памяти в </a:t>
            </a:r>
            <a:r>
              <a:rPr lang="ru-RU" sz="2000" dirty="0" err="1">
                <a:solidFill>
                  <a:srgbClr val="000000"/>
                </a:solidFill>
                <a:latin typeface="Times New Roman" pitchFamily="18" charset="0"/>
                <a:cs typeface="Times New Roman" pitchFamily="18" charset="0"/>
              </a:rPr>
              <a:t>ЧИПе</a:t>
            </a:r>
            <a:r>
              <a:rPr lang="ru-RU" sz="2000" dirty="0">
                <a:solidFill>
                  <a:srgbClr val="000000"/>
                </a:solidFill>
                <a:latin typeface="Times New Roman" pitchFamily="18" charset="0"/>
                <a:cs typeface="Times New Roman" pitchFamily="18" charset="0"/>
              </a:rPr>
              <a:t>) должно быть не менее двух.</a:t>
            </a:r>
          </a:p>
          <a:p>
            <a:pPr marL="0" lvl="0" indent="457200" algn="just">
              <a:buClr>
                <a:srgbClr val="31B6FD"/>
              </a:buClr>
              <a:buNone/>
            </a:pPr>
            <a:r>
              <a:rPr lang="ru-RU" sz="2000" dirty="0" smtClean="0">
                <a:solidFill>
                  <a:srgbClr val="000000"/>
                </a:solidFill>
                <a:latin typeface="Times New Roman" pitchFamily="18" charset="0"/>
                <a:cs typeface="Times New Roman" pitchFamily="18" charset="0"/>
              </a:rPr>
              <a:t>В </a:t>
            </a:r>
            <a:r>
              <a:rPr lang="ru-RU" sz="2000" dirty="0">
                <a:solidFill>
                  <a:srgbClr val="000000"/>
                </a:solidFill>
                <a:latin typeface="Times New Roman" pitchFamily="18" charset="0"/>
                <a:cs typeface="Times New Roman" pitchFamily="18" charset="0"/>
              </a:rPr>
              <a:t>случае использования электронной системы:</a:t>
            </a:r>
            <a:br>
              <a:rPr lang="ru-RU" sz="2000" dirty="0">
                <a:solidFill>
                  <a:srgbClr val="000000"/>
                </a:solidFill>
                <a:latin typeface="Times New Roman" pitchFamily="18" charset="0"/>
                <a:cs typeface="Times New Roman" pitchFamily="18" charset="0"/>
              </a:rPr>
            </a:br>
            <a:r>
              <a:rPr lang="ru-RU" sz="2000" dirty="0">
                <a:solidFill>
                  <a:srgbClr val="000000"/>
                </a:solidFill>
                <a:latin typeface="Times New Roman" pitchFamily="18" charset="0"/>
                <a:cs typeface="Times New Roman" pitchFamily="18" charset="0"/>
              </a:rPr>
              <a:t>- если один из блоков не работает, то участник должен использовать резервный (электронный или обычный компостер). Если отметки не будет, результат участника может быть аннулирован;</a:t>
            </a:r>
            <a:br>
              <a:rPr lang="ru-RU" sz="2000" dirty="0">
                <a:solidFill>
                  <a:srgbClr val="000000"/>
                </a:solidFill>
                <a:latin typeface="Times New Roman" pitchFamily="18" charset="0"/>
                <a:cs typeface="Times New Roman" pitchFamily="18" charset="0"/>
              </a:rPr>
            </a:br>
            <a:r>
              <a:rPr lang="ru-RU" sz="2000" dirty="0">
                <a:solidFill>
                  <a:srgbClr val="000000"/>
                </a:solidFill>
                <a:latin typeface="Times New Roman" pitchFamily="18" charset="0"/>
                <a:cs typeface="Times New Roman" pitchFamily="18" charset="0"/>
              </a:rPr>
              <a:t>- если ЧИП не содержит отметку (отметка произведена слишком быстро и не получен ответный сигнал) результат участника может быть аннулирован, даже если контрольный блок и запомнил номер </a:t>
            </a:r>
            <a:r>
              <a:rPr lang="ru-RU" sz="2000" dirty="0" err="1">
                <a:solidFill>
                  <a:srgbClr val="000000"/>
                </a:solidFill>
                <a:latin typeface="Times New Roman" pitchFamily="18" charset="0"/>
                <a:cs typeface="Times New Roman" pitchFamily="18" charset="0"/>
              </a:rPr>
              <a:t>ЧИПа</a:t>
            </a:r>
            <a:r>
              <a:rPr lang="ru-RU" sz="2000" dirty="0">
                <a:solidFill>
                  <a:srgbClr val="000000"/>
                </a:solidFill>
                <a:latin typeface="Times New Roman" pitchFamily="18" charset="0"/>
                <a:cs typeface="Times New Roman" pitchFamily="18" charset="0"/>
              </a:rPr>
              <a:t>;</a:t>
            </a:r>
            <a:br>
              <a:rPr lang="ru-RU" sz="2000" dirty="0">
                <a:solidFill>
                  <a:srgbClr val="000000"/>
                </a:solidFill>
                <a:latin typeface="Times New Roman" pitchFamily="18" charset="0"/>
                <a:cs typeface="Times New Roman" pitchFamily="18" charset="0"/>
              </a:rPr>
            </a:br>
            <a:r>
              <a:rPr lang="ru-RU" sz="2000" dirty="0">
                <a:solidFill>
                  <a:srgbClr val="000000"/>
                </a:solidFill>
                <a:latin typeface="Times New Roman" pitchFamily="18" charset="0"/>
                <a:cs typeface="Times New Roman" pitchFamily="18" charset="0"/>
              </a:rPr>
              <a:t>- отметка резервными средствами (компостером) является основанием для признания факта посещения КП только в случае, если оборудование КП или ЧИП спортсмена были неисправны.</a:t>
            </a:r>
          </a:p>
          <a:p>
            <a:endParaRPr lang="ru-RU" dirty="0"/>
          </a:p>
        </p:txBody>
      </p:sp>
      <p:sp>
        <p:nvSpPr>
          <p:cNvPr id="3" name="Заголовок 2"/>
          <p:cNvSpPr>
            <a:spLocks noGrp="1"/>
          </p:cNvSpPr>
          <p:nvPr>
            <p:ph type="title"/>
          </p:nvPr>
        </p:nvSpPr>
        <p:spPr/>
        <p:txBody>
          <a:bodyPr/>
          <a:lstStyle/>
          <a:p>
            <a:r>
              <a:rPr lang="ru-RU" sz="4800" b="1" dirty="0" smtClean="0">
                <a:solidFill>
                  <a:srgbClr val="FF0000"/>
                </a:solidFill>
                <a:latin typeface="Times New Roman" pitchFamily="18" charset="0"/>
                <a:cs typeface="Times New Roman" pitchFamily="18" charset="0"/>
              </a:rPr>
              <a:t>Правила </a:t>
            </a:r>
            <a:r>
              <a:rPr lang="ru-RU" sz="4800" b="1" dirty="0">
                <a:solidFill>
                  <a:srgbClr val="FF0000"/>
                </a:solidFill>
                <a:latin typeface="Times New Roman" pitchFamily="18" charset="0"/>
                <a:cs typeface="Times New Roman" pitchFamily="18" charset="0"/>
              </a:rPr>
              <a:t>отметки</a:t>
            </a:r>
            <a:endParaRPr lang="ru-RU" dirty="0"/>
          </a:p>
        </p:txBody>
      </p:sp>
    </p:spTree>
    <p:extLst>
      <p:ext uri="{BB962C8B-B14F-4D97-AF65-F5344CB8AC3E}">
        <p14:creationId xmlns:p14="http://schemas.microsoft.com/office/powerpoint/2010/main" val="2308166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700808"/>
            <a:ext cx="8640960" cy="4896544"/>
          </a:xfrm>
        </p:spPr>
        <p:txBody>
          <a:bodyPr>
            <a:noAutofit/>
          </a:bodyPr>
          <a:lstStyle/>
          <a:p>
            <a:pPr marL="0" lvl="0" indent="457200" algn="just">
              <a:buClr>
                <a:srgbClr val="31B6FD"/>
              </a:buClr>
              <a:buNone/>
            </a:pPr>
            <a:r>
              <a:rPr lang="ru-RU" sz="2000" dirty="0" smtClean="0">
                <a:solidFill>
                  <a:srgbClr val="000000"/>
                </a:solidFill>
                <a:latin typeface="Times New Roman" pitchFamily="18" charset="0"/>
                <a:cs typeface="Times New Roman" pitchFamily="18" charset="0"/>
              </a:rPr>
              <a:t>Когда </a:t>
            </a:r>
            <a:r>
              <a:rPr lang="ru-RU" sz="2000" dirty="0">
                <a:solidFill>
                  <a:srgbClr val="000000"/>
                </a:solidFill>
                <a:latin typeface="Times New Roman" pitchFamily="18" charset="0"/>
                <a:cs typeface="Times New Roman" pitchFamily="18" charset="0"/>
              </a:rPr>
              <a:t>используются системы с видимой отметкой, по крайней мере, часть отметки должна быть в соответствующей клетке для этого КП или в резервной клетке. Участнику дозволена одна ошибка, например, отметка за пределами нужной клетки или перепрыгивание через клетку, если обеспечена четка идентификация всех отметок. Результат участника, пытающегося получить преимущество неаккуратной отметкой, может быть аннулирован.</a:t>
            </a:r>
          </a:p>
          <a:p>
            <a:pPr marL="0" lvl="0" indent="457200" algn="just">
              <a:buClr>
                <a:srgbClr val="31B6FD"/>
              </a:buClr>
              <a:buNone/>
            </a:pPr>
            <a:r>
              <a:rPr lang="ru-RU" sz="2000" dirty="0" smtClean="0">
                <a:solidFill>
                  <a:srgbClr val="000000"/>
                </a:solidFill>
                <a:latin typeface="Times New Roman" pitchFamily="18" charset="0"/>
                <a:cs typeface="Times New Roman" pitchFamily="18" charset="0"/>
              </a:rPr>
              <a:t>Если </a:t>
            </a:r>
            <a:r>
              <a:rPr lang="ru-RU" sz="2000" dirty="0">
                <a:solidFill>
                  <a:srgbClr val="000000"/>
                </a:solidFill>
                <a:latin typeface="Times New Roman" pitchFamily="18" charset="0"/>
                <a:cs typeface="Times New Roman" pitchFamily="18" charset="0"/>
              </a:rPr>
              <a:t>на контрольной карточке отсутствует правильная отметка какого-либо КП или она не определяется однозначно, результат участника может быть </a:t>
            </a:r>
            <a:r>
              <a:rPr lang="ru-RU" sz="2000" dirty="0" smtClean="0">
                <a:solidFill>
                  <a:srgbClr val="000000"/>
                </a:solidFill>
                <a:latin typeface="Times New Roman" pitchFamily="18" charset="0"/>
                <a:cs typeface="Times New Roman" pitchFamily="18" charset="0"/>
              </a:rPr>
              <a:t>аннулирован.</a:t>
            </a:r>
          </a:p>
          <a:p>
            <a:pPr marL="0" lvl="0" indent="457200" algn="just">
              <a:buClr>
                <a:srgbClr val="31B6FD"/>
              </a:buClr>
              <a:buNone/>
            </a:pPr>
            <a:r>
              <a:rPr lang="ru-RU" sz="2000" dirty="0" smtClean="0">
                <a:solidFill>
                  <a:srgbClr val="000000"/>
                </a:solidFill>
                <a:latin typeface="Times New Roman" pitchFamily="18" charset="0"/>
                <a:cs typeface="Times New Roman" pitchFamily="18" charset="0"/>
              </a:rPr>
              <a:t>Результат </a:t>
            </a:r>
            <a:r>
              <a:rPr lang="ru-RU" sz="2000" dirty="0">
                <a:solidFill>
                  <a:srgbClr val="000000"/>
                </a:solidFill>
                <a:latin typeface="Times New Roman" pitchFamily="18" charset="0"/>
                <a:cs typeface="Times New Roman" pitchFamily="18" charset="0"/>
              </a:rPr>
              <a:t>участника, потерявшего контрольную карточку, не сдавшего ее на финише или прошедшего КП в ином, по сравнению с заданным Организатором порядке, может быть аннулирован.</a:t>
            </a:r>
          </a:p>
          <a:p>
            <a:pPr marL="0" lvl="0" indent="457200" algn="just">
              <a:buClr>
                <a:srgbClr val="31B6FD"/>
              </a:buClr>
              <a:buNone/>
            </a:pPr>
            <a:r>
              <a:rPr lang="ru-RU" sz="2000" dirty="0" smtClean="0">
                <a:solidFill>
                  <a:srgbClr val="000000"/>
                </a:solidFill>
                <a:latin typeface="Times New Roman" pitchFamily="18" charset="0"/>
                <a:cs typeface="Times New Roman" pitchFamily="18" charset="0"/>
              </a:rPr>
              <a:t>Организатор </a:t>
            </a:r>
            <a:r>
              <a:rPr lang="ru-RU" sz="2000" dirty="0">
                <a:solidFill>
                  <a:srgbClr val="000000"/>
                </a:solidFill>
                <a:latin typeface="Times New Roman" pitchFamily="18" charset="0"/>
                <a:cs typeface="Times New Roman" pitchFamily="18" charset="0"/>
              </a:rPr>
              <a:t>вправе осуществлять проверку контрольной карточки на назначенных КП и/или производить отметку.</a:t>
            </a:r>
          </a:p>
          <a:p>
            <a:endParaRPr lang="ru-RU" sz="2200" dirty="0"/>
          </a:p>
        </p:txBody>
      </p:sp>
      <p:sp>
        <p:nvSpPr>
          <p:cNvPr id="3" name="Заголовок 2"/>
          <p:cNvSpPr>
            <a:spLocks noGrp="1"/>
          </p:cNvSpPr>
          <p:nvPr>
            <p:ph type="title"/>
          </p:nvPr>
        </p:nvSpPr>
        <p:spPr/>
        <p:txBody>
          <a:bodyPr/>
          <a:lstStyle/>
          <a:p>
            <a:r>
              <a:rPr lang="ru-RU" sz="4800" b="1" dirty="0">
                <a:solidFill>
                  <a:srgbClr val="FF0000"/>
                </a:solidFill>
                <a:latin typeface="Times New Roman" pitchFamily="18" charset="0"/>
                <a:cs typeface="Times New Roman" pitchFamily="18" charset="0"/>
              </a:rPr>
              <a:t>Правила отметки</a:t>
            </a:r>
            <a:endParaRPr lang="ru-RU" dirty="0"/>
          </a:p>
        </p:txBody>
      </p:sp>
    </p:spTree>
    <p:extLst>
      <p:ext uri="{BB962C8B-B14F-4D97-AF65-F5344CB8AC3E}">
        <p14:creationId xmlns:p14="http://schemas.microsoft.com/office/powerpoint/2010/main" val="8316811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49</TotalTime>
  <Words>411</Words>
  <Application>Microsoft Office PowerPoint</Application>
  <PresentationFormat>Экран (4:3)</PresentationFormat>
  <Paragraphs>25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Волна</vt:lpstr>
      <vt:lpstr>Контрольная карточка участника: правила заполнения. </vt:lpstr>
      <vt:lpstr>Системы отметки</vt:lpstr>
      <vt:lpstr>Контрольная карточка</vt:lpstr>
      <vt:lpstr>Отметка с помощью компостера</vt:lpstr>
      <vt:lpstr>Специальное устройство (ЧИП)</vt:lpstr>
      <vt:lpstr>Система отметки</vt:lpstr>
      <vt:lpstr>Правила выдачи карточки или ЧИПа</vt:lpstr>
      <vt:lpstr>Правила отметки</vt:lpstr>
      <vt:lpstr>Правила отметки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Контрольная карточка участника: правила заполнения. </dc:title>
  <dc:creator>Sony</dc:creator>
  <cp:lastModifiedBy>Sony</cp:lastModifiedBy>
  <cp:revision>7</cp:revision>
  <dcterms:created xsi:type="dcterms:W3CDTF">2020-05-17T10:23:46Z</dcterms:created>
  <dcterms:modified xsi:type="dcterms:W3CDTF">2020-05-17T11:21:03Z</dcterms:modified>
</cp:coreProperties>
</file>